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5" r:id="rId6"/>
    <p:sldId id="266" r:id="rId7"/>
    <p:sldId id="264" r:id="rId8"/>
    <p:sldId id="267" r:id="rId9"/>
    <p:sldId id="268" r:id="rId10"/>
    <p:sldId id="259" r:id="rId11"/>
    <p:sldId id="260" r:id="rId12"/>
    <p:sldId id="262" r:id="rId13"/>
    <p:sldId id="263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1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B23-1EAB-4D7E-98DF-0E533854FBE5}" type="datetimeFigureOut">
              <a:rPr lang="fr-CA" smtClean="0"/>
              <a:pPr/>
              <a:t>2016-11-09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18A-CFB9-4FFD-AA30-46C5CDD3542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B23-1EAB-4D7E-98DF-0E533854FBE5}" type="datetimeFigureOut">
              <a:rPr lang="fr-CA" smtClean="0"/>
              <a:pPr/>
              <a:t>2016-11-09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18A-CFB9-4FFD-AA30-46C5CDD3542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B23-1EAB-4D7E-98DF-0E533854FBE5}" type="datetimeFigureOut">
              <a:rPr lang="fr-CA" smtClean="0"/>
              <a:pPr/>
              <a:t>2016-11-09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18A-CFB9-4FFD-AA30-46C5CDD3542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B23-1EAB-4D7E-98DF-0E533854FBE5}" type="datetimeFigureOut">
              <a:rPr lang="fr-CA" smtClean="0"/>
              <a:pPr/>
              <a:t>2016-11-09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18A-CFB9-4FFD-AA30-46C5CDD3542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B23-1EAB-4D7E-98DF-0E533854FBE5}" type="datetimeFigureOut">
              <a:rPr lang="fr-CA" smtClean="0"/>
              <a:pPr/>
              <a:t>2016-11-09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18A-CFB9-4FFD-AA30-46C5CDD3542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B23-1EAB-4D7E-98DF-0E533854FBE5}" type="datetimeFigureOut">
              <a:rPr lang="fr-CA" smtClean="0"/>
              <a:pPr/>
              <a:t>2016-11-09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18A-CFB9-4FFD-AA30-46C5CDD3542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B23-1EAB-4D7E-98DF-0E533854FBE5}" type="datetimeFigureOut">
              <a:rPr lang="fr-CA" smtClean="0"/>
              <a:pPr/>
              <a:t>2016-11-09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18A-CFB9-4FFD-AA30-46C5CDD3542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B23-1EAB-4D7E-98DF-0E533854FBE5}" type="datetimeFigureOut">
              <a:rPr lang="fr-CA" smtClean="0"/>
              <a:pPr/>
              <a:t>2016-11-09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18A-CFB9-4FFD-AA30-46C5CDD3542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B23-1EAB-4D7E-98DF-0E533854FBE5}" type="datetimeFigureOut">
              <a:rPr lang="fr-CA" smtClean="0"/>
              <a:pPr/>
              <a:t>2016-11-09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18A-CFB9-4FFD-AA30-46C5CDD3542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B23-1EAB-4D7E-98DF-0E533854FBE5}" type="datetimeFigureOut">
              <a:rPr lang="fr-CA" smtClean="0"/>
              <a:pPr/>
              <a:t>2016-11-09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18A-CFB9-4FFD-AA30-46C5CDD3542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84B23-1EAB-4D7E-98DF-0E533854FBE5}" type="datetimeFigureOut">
              <a:rPr lang="fr-CA" smtClean="0"/>
              <a:pPr/>
              <a:t>2016-11-09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718A-CFB9-4FFD-AA30-46C5CDD3542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84B23-1EAB-4D7E-98DF-0E533854FBE5}" type="datetimeFigureOut">
              <a:rPr lang="fr-CA" smtClean="0"/>
              <a:pPr/>
              <a:t>2016-11-09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C718A-CFB9-4FFD-AA30-46C5CDD3542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33.xml"/><Relationship Id="rId7" Type="http://schemas.openxmlformats.org/officeDocument/2006/relationships/image" Target="../media/image18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5.xml"/><Relationship Id="rId10" Type="http://schemas.openxmlformats.org/officeDocument/2006/relationships/image" Target="../media/image21.jpeg"/><Relationship Id="rId4" Type="http://schemas.openxmlformats.org/officeDocument/2006/relationships/tags" Target="../tags/tag34.xm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15.xml"/><Relationship Id="rId7" Type="http://schemas.openxmlformats.org/officeDocument/2006/relationships/image" Target="../media/image7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7.xml"/><Relationship Id="rId10" Type="http://schemas.openxmlformats.org/officeDocument/2006/relationships/image" Target="../media/image10.jpeg"/><Relationship Id="rId4" Type="http://schemas.openxmlformats.org/officeDocument/2006/relationships/tags" Target="../tags/tag16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2.xml"/><Relationship Id="rId7" Type="http://schemas.openxmlformats.org/officeDocument/2006/relationships/image" Target="../media/image12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>
            <p:custDataLst>
              <p:tags r:id="rId1"/>
            </p:custDataLst>
          </p:nvPr>
        </p:nvSpPr>
        <p:spPr>
          <a:xfrm>
            <a:off x="467544" y="332656"/>
            <a:ext cx="240450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b="1" dirty="0" smtClean="0">
                <a:solidFill>
                  <a:srgbClr val="006600"/>
                </a:solidFill>
                <a:latin typeface="Cambria" pitchFamily="18" charset="0"/>
              </a:rPr>
              <a:t>Diane Joly</a:t>
            </a:r>
          </a:p>
          <a:p>
            <a:r>
              <a:rPr lang="fr-CA" sz="1600" b="1" dirty="0" smtClean="0"/>
              <a:t>Art, histoire et patrimoine</a:t>
            </a:r>
          </a:p>
          <a:p>
            <a:endParaRPr lang="fr-CA" dirty="0"/>
          </a:p>
        </p:txBody>
      </p:sp>
      <p:pic>
        <p:nvPicPr>
          <p:cNvPr id="1026" name="Picture 2" descr="C:\Users\Diane Joly\Documents\Contribution\Article Journal militaire canadien\Photos Journal militaire\heros_guerre_boer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340768"/>
            <a:ext cx="4608512" cy="409875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2555776" y="5805264"/>
            <a:ext cx="5192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/>
              <a:t>Art public, centre-ville moderne de Montréal</a:t>
            </a:r>
            <a:r>
              <a:rPr lang="fr-CA" dirty="0" smtClean="0"/>
              <a:t> </a:t>
            </a:r>
            <a:r>
              <a:rPr lang="fr-CA" b="1" dirty="0" smtClean="0"/>
              <a:t>(2008)</a:t>
            </a:r>
            <a:endParaRPr lang="fr-CA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ane Joly\Documents\Clients\Ville de Montréal\Projet CENTRE-VILLE MODERNE\DOSSIERS\Cathédrale et Statue\Dossier statues cathédrale\IMAGE 2 -- STATU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620688"/>
            <a:ext cx="3539885" cy="2654914"/>
          </a:xfrm>
          <a:prstGeom prst="rect">
            <a:avLst/>
          </a:prstGeom>
          <a:noFill/>
        </p:spPr>
      </p:pic>
      <p:pic>
        <p:nvPicPr>
          <p:cNvPr id="1027" name="Picture 3" descr="C:\Users\Diane Joly\Documents\Clients\Ville de Montréal\Projet CENTRE-VILLE MODERNE\DOSSIERS\Cathédrale et Statue\Dossier statues cathédrale\IMAGE 4 -- STATUE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56992"/>
            <a:ext cx="3611893" cy="270892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4211960" y="1124744"/>
            <a:ext cx="468052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Statuaire – Façade Basilique-Cathédrale </a:t>
            </a:r>
            <a:r>
              <a:rPr lang="fr-CA" b="1" dirty="0" smtClean="0"/>
              <a:t>Marie-Reine du Monde </a:t>
            </a:r>
            <a:r>
              <a:rPr lang="fr-CA" b="1" dirty="0" smtClean="0"/>
              <a:t>et Saint-Jacques-le-Majeur</a:t>
            </a:r>
            <a:endParaRPr lang="fr-CA" dirty="0" smtClean="0"/>
          </a:p>
          <a:p>
            <a:r>
              <a:rPr lang="fr-CA" dirty="0" smtClean="0"/>
              <a:t> </a:t>
            </a:r>
          </a:p>
          <a:p>
            <a:r>
              <a:rPr lang="fr-CA" sz="1600" dirty="0" smtClean="0"/>
              <a:t>Les statues représentent </a:t>
            </a:r>
            <a:r>
              <a:rPr lang="fr-CA" sz="1600" dirty="0" smtClean="0"/>
              <a:t>les saints patrons de </a:t>
            </a:r>
            <a:r>
              <a:rPr lang="fr-CA" sz="1600" dirty="0" smtClean="0"/>
              <a:t>donateurs ayant donné une statue</a:t>
            </a:r>
            <a:r>
              <a:rPr lang="fr-CA" sz="1600" dirty="0" smtClean="0"/>
              <a:t>. </a:t>
            </a:r>
            <a:r>
              <a:rPr lang="fr-CA" sz="1600" dirty="0" smtClean="0"/>
              <a:t>Cet </a:t>
            </a:r>
            <a:r>
              <a:rPr lang="fr-CA" sz="1600" dirty="0" smtClean="0"/>
              <a:t>appel à des commanditaires est une idée novatrice </a:t>
            </a:r>
            <a:r>
              <a:rPr lang="fr-CA" sz="1600" dirty="0" smtClean="0"/>
              <a:t>s’inspirant de </a:t>
            </a:r>
            <a:r>
              <a:rPr lang="fr-CA" sz="1600" dirty="0" smtClean="0"/>
              <a:t>la tradition du </a:t>
            </a:r>
            <a:r>
              <a:rPr lang="fr-CA" sz="1600" dirty="0" smtClean="0"/>
              <a:t>mécénat </a:t>
            </a:r>
            <a:r>
              <a:rPr lang="fr-CA" sz="1600" dirty="0" smtClean="0"/>
              <a:t>qui met en valeur le </a:t>
            </a:r>
            <a:r>
              <a:rPr lang="fr-CA" sz="1600" dirty="0" smtClean="0"/>
              <a:t>donateur </a:t>
            </a:r>
            <a:r>
              <a:rPr lang="fr-CA" sz="1600" dirty="0" smtClean="0"/>
              <a:t>et des quêtes collectives anonymes de </a:t>
            </a:r>
            <a:r>
              <a:rPr lang="fr-CA" sz="1600" dirty="0" smtClean="0"/>
              <a:t>l’Église </a:t>
            </a:r>
            <a:r>
              <a:rPr lang="fr-CA" sz="1600" dirty="0" smtClean="0"/>
              <a:t>catholique. </a:t>
            </a:r>
          </a:p>
          <a:p>
            <a:r>
              <a:rPr lang="fr-CA" sz="1600" dirty="0" smtClean="0"/>
              <a:t> </a:t>
            </a:r>
          </a:p>
          <a:p>
            <a:r>
              <a:rPr lang="fr-CA" sz="1600" dirty="0" smtClean="0"/>
              <a:t>Le </a:t>
            </a:r>
            <a:r>
              <a:rPr lang="fr-CA" sz="1600" dirty="0" smtClean="0"/>
              <a:t>programme ambitieux de la statuaire est plutôt rare parmi les églises du Québec et à Montréal au </a:t>
            </a:r>
            <a:r>
              <a:rPr lang="fr-CA" sz="1600" dirty="0" smtClean="0"/>
              <a:t>tournant </a:t>
            </a:r>
            <a:r>
              <a:rPr lang="fr-CA" sz="1600" dirty="0" smtClean="0"/>
              <a:t>du siècle. De fait, la statuaire de la cathédrale reste unique dans le contexte de la sculpture religieuse et monumentale du Québec.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ane Joly\Documents\Clients\Ville de Montréal\Projet CENTRE-VILLE MODERNE\DOSSIERS\Cathédrale et Statue\Dossier Mgr Bourget\IMAGE 2 MGR BOURGET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165816" cy="4221088"/>
          </a:xfrm>
          <a:prstGeom prst="rect">
            <a:avLst/>
          </a:prstGeom>
          <a:noFill/>
        </p:spPr>
      </p:pic>
      <p:pic>
        <p:nvPicPr>
          <p:cNvPr id="2051" name="Picture 3" descr="C:\Users\Diane Joly\Documents\Clients\Ville de Montréal\Projet CENTRE-VILLE MODERNE\DOSSIERS\Cathédrale et Statue\Dossier Mgr Bourget\IMAGE 4 MGR BOURGET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05064"/>
            <a:ext cx="3203848" cy="1517350"/>
          </a:xfrm>
          <a:prstGeom prst="rect">
            <a:avLst/>
          </a:prstGeom>
          <a:noFill/>
        </p:spPr>
      </p:pic>
      <p:pic>
        <p:nvPicPr>
          <p:cNvPr id="2052" name="Picture 4" descr="C:\Users\Diane Joly\Documents\Clients\Ville de Montréal\Projet CENTRE-VILLE MODERNE\DOSSIERS\Cathédrale et Statue\Dossier Mgr Bourget\IMAGE 6 MGR BOURGET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0" y="5517232"/>
            <a:ext cx="1331640" cy="1340768"/>
          </a:xfrm>
          <a:prstGeom prst="rect">
            <a:avLst/>
          </a:prstGeom>
          <a:noFill/>
        </p:spPr>
      </p:pic>
      <p:pic>
        <p:nvPicPr>
          <p:cNvPr id="2053" name="Picture 5" descr="C:\Users\Diane Joly\Documents\Clients\Ville de Montréal\Projet CENTRE-VILLE MODERNE\DOSSIERS\Cathédrale et Statue\Dossier Mgr Bourget\IMAGE 5 MGR BOURGET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2" y="5517232"/>
            <a:ext cx="1931707" cy="134076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3563888" y="764704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Monument Mgr Ignace Bourget (1903)</a:t>
            </a:r>
          </a:p>
          <a:p>
            <a:r>
              <a:rPr lang="fr-CA" dirty="0" smtClean="0"/>
              <a:t>Basilique-Cathédrale Marie-Reine du Monde</a:t>
            </a:r>
            <a:endParaRPr lang="fr-CA" dirty="0" smtClean="0"/>
          </a:p>
          <a:p>
            <a:r>
              <a:rPr lang="fr-CA" dirty="0" smtClean="0"/>
              <a:t> </a:t>
            </a:r>
          </a:p>
          <a:p>
            <a:r>
              <a:rPr lang="fr-CA" sz="1600" dirty="0" smtClean="0"/>
              <a:t>Les </a:t>
            </a:r>
            <a:r>
              <a:rPr lang="fr-CA" sz="1600" dirty="0" smtClean="0"/>
              <a:t>plus importants dignitaires ecclésiastiques du Canada et des États-Unis, des zouaves pontificaux et d’une foule estimée à plus de 50 000 personnes assistent à la </a:t>
            </a:r>
            <a:r>
              <a:rPr lang="fr-CA" sz="1600" dirty="0" smtClean="0"/>
              <a:t>cérémonie en 1903. </a:t>
            </a:r>
            <a:endParaRPr lang="fr-CA" sz="1600" dirty="0" smtClean="0"/>
          </a:p>
          <a:p>
            <a:r>
              <a:rPr lang="fr-CA" sz="1600" dirty="0" smtClean="0"/>
              <a:t> </a:t>
            </a:r>
          </a:p>
          <a:p>
            <a:r>
              <a:rPr lang="fr-CA" sz="1600" dirty="0" smtClean="0"/>
              <a:t>La </a:t>
            </a:r>
            <a:r>
              <a:rPr lang="fr-CA" sz="1600" dirty="0" smtClean="0"/>
              <a:t>statue de </a:t>
            </a:r>
            <a:r>
              <a:rPr lang="fr-CA" sz="1600" dirty="0" smtClean="0"/>
              <a:t>l’évêque est accompagnée de deux </a:t>
            </a:r>
            <a:r>
              <a:rPr lang="fr-CA" sz="1600" dirty="0" smtClean="0"/>
              <a:t>allégories. </a:t>
            </a:r>
          </a:p>
          <a:p>
            <a:r>
              <a:rPr lang="fr-CA" sz="1600" dirty="0" smtClean="0"/>
              <a:t>La Charité, dont les yeux sont tournés vers le ciel </a:t>
            </a:r>
            <a:r>
              <a:rPr lang="fr-CA" sz="1600" dirty="0" smtClean="0"/>
              <a:t>et la Religion écrasant un serpent. Les </a:t>
            </a:r>
            <a:r>
              <a:rPr lang="fr-CA" sz="1600" dirty="0" smtClean="0"/>
              <a:t>bronzes portent le nom de l’artiste – Louis-Philippe Hébert, et le cachet de la fonderie.</a:t>
            </a:r>
          </a:p>
          <a:p>
            <a:r>
              <a:rPr lang="fr-CA" dirty="0" smtClean="0"/>
              <a:t> </a:t>
            </a:r>
          </a:p>
          <a:p>
            <a:r>
              <a:rPr lang="fr-CA" sz="1600" dirty="0" smtClean="0"/>
              <a:t>Le classicisme français des formes signale les goûts esthétiques </a:t>
            </a:r>
            <a:r>
              <a:rPr lang="fr-CA" sz="1600" dirty="0" smtClean="0"/>
              <a:t>des </a:t>
            </a:r>
            <a:r>
              <a:rPr lang="fr-CA" sz="1600" dirty="0" smtClean="0"/>
              <a:t>élites francophones initiées à l’art français au tournant du XIX</a:t>
            </a:r>
            <a:r>
              <a:rPr lang="fr-CA" sz="1600" baseline="30000" dirty="0" smtClean="0"/>
              <a:t>e</a:t>
            </a:r>
            <a:r>
              <a:rPr lang="fr-CA" sz="1600" dirty="0" smtClean="0"/>
              <a:t> siècle</a:t>
            </a:r>
            <a:r>
              <a:rPr lang="fr-CA" sz="1600" dirty="0" smtClean="0"/>
              <a:t>. </a:t>
            </a:r>
            <a:endParaRPr lang="fr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Diane Joly\Documents\Clients\Ville de Montréal\Projet CENTRE-VILLE MODERNE\DOSSIERS\Female Landscape\de front éloigné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 t="22943" b="16833"/>
          <a:stretch>
            <a:fillRect/>
          </a:stretch>
        </p:blipFill>
        <p:spPr bwMode="auto">
          <a:xfrm>
            <a:off x="1907704" y="4293096"/>
            <a:ext cx="5260929" cy="2376264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9552" y="557971"/>
            <a:ext cx="78488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b="1" i="1" dirty="0" smtClean="0"/>
              <a:t>Paysage féminin/</a:t>
            </a:r>
            <a:r>
              <a:rPr lang="fr-CA" b="1" i="1" dirty="0" err="1" smtClean="0"/>
              <a:t>Female</a:t>
            </a:r>
            <a:r>
              <a:rPr lang="fr-CA" b="1" i="1" dirty="0" smtClean="0"/>
              <a:t> </a:t>
            </a:r>
            <a:r>
              <a:rPr lang="fr-CA" b="1" i="1" dirty="0" err="1" smtClean="0"/>
              <a:t>Landscape</a:t>
            </a:r>
            <a:r>
              <a:rPr lang="fr-CA" b="1" i="1" dirty="0" smtClean="0"/>
              <a:t> </a:t>
            </a:r>
            <a:r>
              <a:rPr lang="fr-CA" b="1" dirty="0" smtClean="0"/>
              <a:t>(1972)</a:t>
            </a:r>
            <a:endParaRPr lang="fr-CA" dirty="0" smtClean="0"/>
          </a:p>
          <a:p>
            <a:pPr algn="ctr"/>
            <a:r>
              <a:rPr lang="fr-CA" dirty="0" smtClean="0"/>
              <a:t>Rue McGill </a:t>
            </a:r>
            <a:r>
              <a:rPr lang="fr-CA" dirty="0" err="1" smtClean="0"/>
              <a:t>College</a:t>
            </a:r>
            <a:r>
              <a:rPr lang="fr-CA" dirty="0" smtClean="0"/>
              <a:t> face à la Place Ville-Marie</a:t>
            </a:r>
          </a:p>
          <a:p>
            <a:r>
              <a:rPr lang="fr-CA" dirty="0" smtClean="0"/>
              <a:t> </a:t>
            </a:r>
          </a:p>
          <a:p>
            <a:r>
              <a:rPr lang="fr-CA" sz="1600" dirty="0" smtClean="0"/>
              <a:t>La sculpture se compose d’un détail de corps féminin étendu sur le </a:t>
            </a:r>
            <a:r>
              <a:rPr lang="fr-CA" sz="1600" dirty="0" smtClean="0"/>
              <a:t>côté. L’ensemble </a:t>
            </a:r>
            <a:r>
              <a:rPr lang="fr-CA" sz="1600" dirty="0" smtClean="0"/>
              <a:t>est installé dans un bassin circulaire qui projette des jets d’eau</a:t>
            </a:r>
            <a:r>
              <a:rPr lang="fr-CA" sz="1600" dirty="0" smtClean="0"/>
              <a:t>. Actionnée à l’électricité, la </a:t>
            </a:r>
            <a:r>
              <a:rPr lang="fr-CA" sz="1600" dirty="0" smtClean="0"/>
              <a:t>fontaine </a:t>
            </a:r>
            <a:r>
              <a:rPr lang="fr-CA" sz="1600" dirty="0" smtClean="0"/>
              <a:t>recycle </a:t>
            </a:r>
            <a:r>
              <a:rPr lang="fr-CA" sz="1600" dirty="0" smtClean="0"/>
              <a:t>160 000 gallons d’eau à l’heure. </a:t>
            </a:r>
            <a:r>
              <a:rPr lang="fr-CA" sz="1600" dirty="0" smtClean="0"/>
              <a:t>Elle fonctionne </a:t>
            </a:r>
            <a:r>
              <a:rPr lang="fr-CA" sz="1600" dirty="0" smtClean="0"/>
              <a:t>à l’année </a:t>
            </a:r>
            <a:r>
              <a:rPr lang="fr-CA" sz="1600" dirty="0" smtClean="0"/>
              <a:t>jusqu’à </a:t>
            </a:r>
            <a:r>
              <a:rPr lang="fr-CA" sz="1600" dirty="0" smtClean="0"/>
              <a:t>–15</a:t>
            </a:r>
            <a:r>
              <a:rPr lang="fr-CA" sz="1600" baseline="30000" dirty="0" smtClean="0"/>
              <a:t>o</a:t>
            </a:r>
            <a:r>
              <a:rPr lang="fr-CA" sz="1600" dirty="0" smtClean="0"/>
              <a:t> C. L’hiver, le givre sur la sculpture </a:t>
            </a:r>
            <a:r>
              <a:rPr lang="fr-CA" sz="1600" dirty="0" smtClean="0"/>
              <a:t>est mis </a:t>
            </a:r>
            <a:r>
              <a:rPr lang="fr-CA" sz="1600" dirty="0" smtClean="0"/>
              <a:t>en valeur grâce à l’éclairage.</a:t>
            </a:r>
          </a:p>
          <a:p>
            <a:r>
              <a:rPr lang="fr-CA" sz="1600" dirty="0" smtClean="0"/>
              <a:t> </a:t>
            </a:r>
          </a:p>
          <a:p>
            <a:r>
              <a:rPr lang="fr-CA" sz="1600" dirty="0" smtClean="0"/>
              <a:t>L’œuvre rend hommage à la féminité et se veut un rappel de l’identité féminine de Montréal; sa gaieté et ses attributs. Les instigateurs ont </a:t>
            </a:r>
            <a:r>
              <a:rPr lang="fr-CA" sz="1600" dirty="0" smtClean="0"/>
              <a:t>voulu créer </a:t>
            </a:r>
            <a:r>
              <a:rPr lang="fr-CA" sz="1600" dirty="0" smtClean="0"/>
              <a:t>une icône qui rappellerait cette caractéristique de Montréal. Pour </a:t>
            </a:r>
            <a:r>
              <a:rPr lang="fr-CA" sz="1600" dirty="0" smtClean="0"/>
              <a:t>l’artiste, </a:t>
            </a:r>
            <a:r>
              <a:rPr lang="fr-CA" sz="1600" dirty="0" smtClean="0"/>
              <a:t>il s’agit d’un travail nouveau et marquant dans sa carrière et peut être dans </a:t>
            </a:r>
            <a:r>
              <a:rPr lang="fr-CA" sz="1600" dirty="0" smtClean="0"/>
              <a:t>l’histoire de l’art </a:t>
            </a:r>
            <a:r>
              <a:rPr lang="fr-CA" sz="1600" dirty="0" smtClean="0"/>
              <a:t>canadien</a:t>
            </a:r>
            <a:r>
              <a:rPr lang="fr-CA" sz="1600" dirty="0" smtClean="0"/>
              <a:t>. </a:t>
            </a:r>
            <a:endParaRPr lang="fr-CA" sz="1600" dirty="0" smtClean="0"/>
          </a:p>
          <a:p>
            <a:endParaRPr lang="fr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Diane Joly\Documents\Clients\Ville de Montréal\Projet CENTRE-VILLE MODERNE\DOSSIERS\Grand bronze\Dossier Cactus\IMAGE 2 CACTUS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4299942" cy="573325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4499992" y="1556792"/>
            <a:ext cx="43204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i="1" dirty="0" smtClean="0"/>
              <a:t>Cactus modulaire </a:t>
            </a:r>
            <a:r>
              <a:rPr lang="fr-CA" b="1" dirty="0" smtClean="0"/>
              <a:t>(1986)</a:t>
            </a:r>
            <a:endParaRPr lang="fr-CA" dirty="0" smtClean="0"/>
          </a:p>
          <a:p>
            <a:r>
              <a:rPr lang="fr-CA" dirty="0" smtClean="0"/>
              <a:t>Arrière du 1100, boul. René-Lévesque Ouest</a:t>
            </a:r>
          </a:p>
          <a:p>
            <a:r>
              <a:rPr lang="fr-CA" dirty="0" smtClean="0"/>
              <a:t> </a:t>
            </a:r>
          </a:p>
          <a:p>
            <a:r>
              <a:rPr lang="fr-CA" sz="1600" dirty="0" smtClean="0"/>
              <a:t>L’œuvre </a:t>
            </a:r>
            <a:r>
              <a:rPr lang="fr-CA" sz="1600" dirty="0" smtClean="0"/>
              <a:t>de Robert </a:t>
            </a:r>
            <a:r>
              <a:rPr lang="fr-CA" sz="1600" dirty="0" err="1" smtClean="0"/>
              <a:t>Roussil</a:t>
            </a:r>
            <a:r>
              <a:rPr lang="fr-CA" sz="1600" dirty="0" smtClean="0"/>
              <a:t> résulte de la pratique d’orner les édifices prestigieux d’une œuvre d’art </a:t>
            </a:r>
            <a:r>
              <a:rPr lang="fr-CA" sz="1600" dirty="0" smtClean="0"/>
              <a:t>accessible au public. </a:t>
            </a:r>
            <a:r>
              <a:rPr lang="fr-CA" sz="1600" dirty="0" smtClean="0"/>
              <a:t>Typique des années 1980, l’artiste tient compte des particularités du lieu et tente de l’investir.</a:t>
            </a:r>
          </a:p>
          <a:p>
            <a:r>
              <a:rPr lang="fr-CA" sz="1600" dirty="0" smtClean="0"/>
              <a:t> </a:t>
            </a:r>
          </a:p>
          <a:p>
            <a:r>
              <a:rPr lang="fr-CA" sz="1600" dirty="0" smtClean="0"/>
              <a:t>De fait, l’œuvre est aménagée dans un espace urbain, avec plan d’eau et jardin. Elle accapare le lieu par sa monumentalité et son allure </a:t>
            </a:r>
            <a:r>
              <a:rPr lang="fr-CA" sz="1600" dirty="0" smtClean="0"/>
              <a:t>anthropomorphique </a:t>
            </a:r>
            <a:r>
              <a:rPr lang="fr-CA" sz="1600" dirty="0" smtClean="0"/>
              <a:t>qui rappelle vaguement un insecte géant profitant du soleil</a:t>
            </a:r>
            <a:r>
              <a:rPr lang="fr-CA" sz="1600" dirty="0" smtClean="0"/>
              <a:t>. </a:t>
            </a:r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ane Joly\Documents\Contribution\Article Journal militaire canadien\Photos Journal militaire\canon_sebastopol3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005064"/>
            <a:ext cx="3995936" cy="2646234"/>
          </a:xfrm>
          <a:prstGeom prst="rect">
            <a:avLst/>
          </a:prstGeom>
          <a:noFill/>
        </p:spPr>
      </p:pic>
      <p:pic>
        <p:nvPicPr>
          <p:cNvPr id="2051" name="Picture 3" descr="C:\Users\Diane Joly\Documents\Contribution\Article Journal militaire canadien\Journal militaire canadien\100CANON\canon_sebastopol_aigle_impérial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4005064"/>
            <a:ext cx="3487936" cy="2615952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395536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/>
          </a:p>
        </p:txBody>
      </p:sp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395536" y="404664"/>
            <a:ext cx="86409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Canons de Sébastopol </a:t>
            </a:r>
            <a:endParaRPr lang="fr-CA" b="1" dirty="0" smtClean="0"/>
          </a:p>
          <a:p>
            <a:pPr algn="ctr"/>
            <a:r>
              <a:rPr lang="fr-CA" dirty="0" smtClean="0"/>
              <a:t>Place </a:t>
            </a:r>
            <a:r>
              <a:rPr lang="fr-CA" dirty="0"/>
              <a:t>du </a:t>
            </a:r>
            <a:r>
              <a:rPr lang="fr-CA" dirty="0" smtClean="0"/>
              <a:t>Canada</a:t>
            </a:r>
            <a:endParaRPr lang="fr-CA" dirty="0"/>
          </a:p>
          <a:p>
            <a:r>
              <a:rPr lang="fr-CA" dirty="0"/>
              <a:t> </a:t>
            </a:r>
          </a:p>
          <a:p>
            <a:r>
              <a:rPr lang="fr-CA" sz="1600" dirty="0"/>
              <a:t>En 1854, les grandes puissances européennes déclarent la guerre à </a:t>
            </a:r>
            <a:r>
              <a:rPr lang="fr-CA" sz="1600" dirty="0" smtClean="0"/>
              <a:t>la </a:t>
            </a:r>
            <a:r>
              <a:rPr lang="fr-CA" sz="1600" dirty="0"/>
              <a:t>Russie. Les soldats anglais du </a:t>
            </a:r>
            <a:endParaRPr lang="fr-CA" sz="1600" dirty="0" smtClean="0"/>
          </a:p>
          <a:p>
            <a:r>
              <a:rPr lang="fr-CA" sz="1600" dirty="0" smtClean="0"/>
              <a:t>39</a:t>
            </a:r>
            <a:r>
              <a:rPr lang="fr-CA" sz="1600" baseline="30000" dirty="0" smtClean="0"/>
              <a:t>e</a:t>
            </a:r>
            <a:r>
              <a:rPr lang="fr-CA" sz="1600" dirty="0" smtClean="0"/>
              <a:t> </a:t>
            </a:r>
            <a:r>
              <a:rPr lang="fr-CA" sz="1600" dirty="0"/>
              <a:t>Régiment, installés dans le Vieux-Montréal, </a:t>
            </a:r>
            <a:r>
              <a:rPr lang="fr-CA" sz="1600" dirty="0" smtClean="0"/>
              <a:t>sont </a:t>
            </a:r>
            <a:r>
              <a:rPr lang="fr-CA" sz="1600" dirty="0"/>
              <a:t>envoyés en Crimée </a:t>
            </a:r>
            <a:r>
              <a:rPr lang="fr-CA" sz="1600" dirty="0" smtClean="0"/>
              <a:t>en compagnie </a:t>
            </a:r>
            <a:r>
              <a:rPr lang="fr-CA" sz="1600" dirty="0"/>
              <a:t>de quelques </a:t>
            </a:r>
            <a:endParaRPr lang="fr-CA" sz="1600" dirty="0" smtClean="0"/>
          </a:p>
          <a:p>
            <a:r>
              <a:rPr lang="fr-CA" sz="1600" dirty="0" smtClean="0"/>
              <a:t>volontaires </a:t>
            </a:r>
            <a:r>
              <a:rPr lang="fr-CA" sz="1600" dirty="0"/>
              <a:t>canadiens. </a:t>
            </a:r>
            <a:r>
              <a:rPr lang="fr-CA" sz="1600" dirty="0" smtClean="0"/>
              <a:t>La </a:t>
            </a:r>
            <a:r>
              <a:rPr lang="fr-CA" sz="1600" dirty="0"/>
              <a:t>coalition gagne la guerre et, pour souligner la bravoure de ses combattants, </a:t>
            </a:r>
          </a:p>
          <a:p>
            <a:r>
              <a:rPr lang="fr-CA" sz="1600" dirty="0"/>
              <a:t>la reine Victoria, offre à ses colonies des canons saisis pendant les combats. </a:t>
            </a:r>
            <a:r>
              <a:rPr lang="fr-CA" sz="1600" dirty="0" smtClean="0"/>
              <a:t>Montréal </a:t>
            </a:r>
            <a:r>
              <a:rPr lang="fr-CA" sz="1600" dirty="0"/>
              <a:t>en reçoit ainsi </a:t>
            </a:r>
            <a:endParaRPr lang="fr-CA" sz="1600" dirty="0" smtClean="0"/>
          </a:p>
          <a:p>
            <a:r>
              <a:rPr lang="fr-CA" sz="1600" dirty="0" smtClean="0"/>
              <a:t>au </a:t>
            </a:r>
            <a:r>
              <a:rPr lang="fr-CA" sz="1600" dirty="0"/>
              <a:t>moins deux vers 1857-1860. Le don des canons </a:t>
            </a:r>
            <a:r>
              <a:rPr lang="fr-CA" sz="1600" dirty="0" smtClean="0"/>
              <a:t>est </a:t>
            </a:r>
            <a:r>
              <a:rPr lang="fr-CA" sz="1600" dirty="0"/>
              <a:t>à la fois un rappel de la victoire impériale </a:t>
            </a:r>
            <a:r>
              <a:rPr lang="fr-CA" sz="1600" dirty="0" smtClean="0"/>
              <a:t>et </a:t>
            </a:r>
            <a:endParaRPr lang="fr-CA" sz="1600" dirty="0" smtClean="0"/>
          </a:p>
          <a:p>
            <a:r>
              <a:rPr lang="fr-CA" sz="1600" dirty="0" smtClean="0"/>
              <a:t>de </a:t>
            </a:r>
            <a:r>
              <a:rPr lang="fr-CA" sz="1600" dirty="0"/>
              <a:t>la bravoure des soldats de l’Empire. </a:t>
            </a:r>
          </a:p>
          <a:p>
            <a:r>
              <a:rPr lang="fr-CA" sz="1600" dirty="0"/>
              <a:t> </a:t>
            </a:r>
          </a:p>
          <a:p>
            <a:r>
              <a:rPr lang="fr-CA" sz="1600" dirty="0"/>
              <a:t>Fabriqués d’un alliage de bronze et de métal, les canons sont des pièces d’artillerie </a:t>
            </a:r>
            <a:r>
              <a:rPr lang="fr-CA" sz="1600" dirty="0" smtClean="0"/>
              <a:t>authentiques </a:t>
            </a:r>
            <a:r>
              <a:rPr lang="fr-CA" sz="1600" dirty="0"/>
              <a:t>qui se </a:t>
            </a:r>
            <a:endParaRPr lang="fr-CA" sz="1600" dirty="0" smtClean="0"/>
          </a:p>
          <a:p>
            <a:r>
              <a:rPr lang="fr-CA" sz="1600" dirty="0" smtClean="0"/>
              <a:t>composent </a:t>
            </a:r>
            <a:r>
              <a:rPr lang="fr-CA" sz="1600" dirty="0"/>
              <a:t>d’un fût et d’une base. Celle-ci a été refaite en ciment. </a:t>
            </a:r>
            <a:r>
              <a:rPr lang="fr-CA" sz="1600" dirty="0" smtClean="0"/>
              <a:t>On </a:t>
            </a:r>
            <a:r>
              <a:rPr lang="fr-CA" sz="1600" dirty="0"/>
              <a:t>reconnait l’origine des canons </a:t>
            </a:r>
            <a:endParaRPr lang="fr-CA" sz="1600" dirty="0" smtClean="0"/>
          </a:p>
          <a:p>
            <a:r>
              <a:rPr lang="fr-CA" sz="1600" dirty="0" smtClean="0"/>
              <a:t>grâce </a:t>
            </a:r>
            <a:r>
              <a:rPr lang="fr-CA" sz="1600" dirty="0"/>
              <a:t>à l’aigle impérial à deux têtes – </a:t>
            </a:r>
            <a:r>
              <a:rPr lang="fr-CA" sz="1600" dirty="0" smtClean="0"/>
              <a:t>symbole de </a:t>
            </a:r>
            <a:r>
              <a:rPr lang="fr-CA" sz="1600" dirty="0"/>
              <a:t>l’empereur russe – gravé sur le fût.</a:t>
            </a:r>
          </a:p>
          <a:p>
            <a:endParaRPr lang="fr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ane Joly\Documents\Contribution\Article Journal militaire canadien\Journal militaire canadien\100CANON\canon_campagne_devant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221088"/>
            <a:ext cx="3103893" cy="2327920"/>
          </a:xfrm>
          <a:prstGeom prst="rect">
            <a:avLst/>
          </a:prstGeom>
          <a:noFill/>
        </p:spPr>
      </p:pic>
      <p:pic>
        <p:nvPicPr>
          <p:cNvPr id="3075" name="Picture 3" descr="C:\Users\Diane Joly\Documents\Contribution\Article Journal militaire canadien\Journal militaire canadien\100CANON\canon_campagne_arrièr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221088"/>
            <a:ext cx="3103893" cy="232792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580266" y="332656"/>
            <a:ext cx="8316379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b="1" dirty="0" smtClean="0"/>
              <a:t>Canon </a:t>
            </a:r>
            <a:r>
              <a:rPr lang="fr-CA" b="1" dirty="0"/>
              <a:t>d’artillerie de la Deuxième Guerre mondiale </a:t>
            </a:r>
            <a:endParaRPr lang="fr-CA" b="1" dirty="0" smtClean="0"/>
          </a:p>
          <a:p>
            <a:pPr algn="ctr"/>
            <a:r>
              <a:rPr lang="fr-CA" dirty="0" smtClean="0"/>
              <a:t>Place </a:t>
            </a:r>
            <a:r>
              <a:rPr lang="fr-CA" dirty="0"/>
              <a:t>du </a:t>
            </a:r>
            <a:r>
              <a:rPr lang="fr-CA" dirty="0" smtClean="0"/>
              <a:t>Canada</a:t>
            </a:r>
            <a:endParaRPr lang="fr-CA" dirty="0"/>
          </a:p>
          <a:p>
            <a:r>
              <a:rPr lang="fr-CA" dirty="0"/>
              <a:t> </a:t>
            </a:r>
          </a:p>
          <a:p>
            <a:r>
              <a:rPr lang="fr-CA" sz="1600" dirty="0"/>
              <a:t> </a:t>
            </a:r>
            <a:r>
              <a:rPr lang="fr-CA" sz="1600" dirty="0" smtClean="0"/>
              <a:t>En </a:t>
            </a:r>
            <a:r>
              <a:rPr lang="fr-CA" sz="1600" dirty="0"/>
              <a:t>1962, le colonel honoraire du </a:t>
            </a:r>
            <a:r>
              <a:rPr lang="fr-CA" sz="1600" i="1" dirty="0"/>
              <a:t>Royal </a:t>
            </a:r>
            <a:r>
              <a:rPr lang="fr-CA" sz="1600" i="1" dirty="0" err="1"/>
              <a:t>Regiment</a:t>
            </a:r>
            <a:r>
              <a:rPr lang="fr-CA" sz="1600" i="1" dirty="0"/>
              <a:t> of Canadian </a:t>
            </a:r>
            <a:r>
              <a:rPr lang="fr-CA" sz="1600" i="1" dirty="0" err="1"/>
              <a:t>Artillery</a:t>
            </a:r>
            <a:r>
              <a:rPr lang="fr-CA" sz="1600" i="1" dirty="0"/>
              <a:t> </a:t>
            </a:r>
            <a:r>
              <a:rPr lang="fr-CA" sz="1600" dirty="0"/>
              <a:t>dévoile un canon </a:t>
            </a:r>
          </a:p>
          <a:p>
            <a:r>
              <a:rPr lang="fr-CA" sz="1600" dirty="0" smtClean="0"/>
              <a:t>ayant </a:t>
            </a:r>
            <a:r>
              <a:rPr lang="fr-CA" sz="1600" dirty="0"/>
              <a:t>servi lors de la Deuxième Guerre mondiale. Les parties mobiles </a:t>
            </a:r>
            <a:r>
              <a:rPr lang="fr-CA" sz="1600" dirty="0" smtClean="0"/>
              <a:t>de l’arme de guerre étant </a:t>
            </a:r>
          </a:p>
          <a:p>
            <a:r>
              <a:rPr lang="fr-CA" sz="1600" dirty="0" smtClean="0"/>
              <a:t>soudées</a:t>
            </a:r>
            <a:r>
              <a:rPr lang="fr-CA" sz="1600" dirty="0"/>
              <a:t>, </a:t>
            </a:r>
            <a:r>
              <a:rPr lang="fr-CA" sz="1600" dirty="0" smtClean="0"/>
              <a:t>elle est </a:t>
            </a:r>
            <a:r>
              <a:rPr lang="fr-CA" sz="1600" dirty="0"/>
              <a:t>inutilisable. </a:t>
            </a:r>
            <a:r>
              <a:rPr lang="fr-CA" sz="1600" dirty="0" smtClean="0"/>
              <a:t>L’artéfact conserve son apparence originale puisque ces altérations</a:t>
            </a:r>
          </a:p>
          <a:p>
            <a:r>
              <a:rPr lang="fr-CA" sz="1600" dirty="0" smtClean="0"/>
              <a:t>sont peu visibles.</a:t>
            </a:r>
          </a:p>
          <a:p>
            <a:r>
              <a:rPr lang="fr-CA" sz="1600" dirty="0" smtClean="0"/>
              <a:t> </a:t>
            </a:r>
            <a:endParaRPr lang="fr-CA" sz="1600" dirty="0"/>
          </a:p>
          <a:p>
            <a:r>
              <a:rPr lang="fr-CA" sz="1600" dirty="0" smtClean="0"/>
              <a:t>Le canon est </a:t>
            </a:r>
            <a:r>
              <a:rPr lang="fr-CA" sz="1600" dirty="0"/>
              <a:t>installé en permanence au square afin de commémorer la contribution des artilleurs </a:t>
            </a:r>
          </a:p>
          <a:p>
            <a:r>
              <a:rPr lang="fr-CA" sz="1600" dirty="0"/>
              <a:t>montréalais au conflit. Le choix délibéré d’exposer un artefact dans ce </a:t>
            </a:r>
            <a:r>
              <a:rPr lang="fr-CA" sz="1600" dirty="0" smtClean="0"/>
              <a:t>lieu, </a:t>
            </a:r>
            <a:r>
              <a:rPr lang="fr-CA" sz="1600" dirty="0"/>
              <a:t>plutôt qu’au musée,</a:t>
            </a:r>
          </a:p>
          <a:p>
            <a:r>
              <a:rPr lang="fr-CA" sz="1600" dirty="0"/>
              <a:t> </a:t>
            </a:r>
            <a:r>
              <a:rPr lang="fr-CA" sz="1600" dirty="0" smtClean="0"/>
              <a:t>montre </a:t>
            </a:r>
            <a:r>
              <a:rPr lang="fr-CA" sz="1600" dirty="0" smtClean="0"/>
              <a:t>la volonté </a:t>
            </a:r>
            <a:r>
              <a:rPr lang="fr-CA" sz="1600" dirty="0"/>
              <a:t>de rendre compte de la pénible et périlleuse réalité </a:t>
            </a:r>
            <a:r>
              <a:rPr lang="fr-CA" sz="1600" dirty="0" smtClean="0"/>
              <a:t>de </a:t>
            </a:r>
            <a:r>
              <a:rPr lang="fr-CA" sz="1600" dirty="0"/>
              <a:t>l’artilleur </a:t>
            </a:r>
            <a:r>
              <a:rPr lang="fr-CA" sz="1600" dirty="0" smtClean="0"/>
              <a:t>au front</a:t>
            </a:r>
            <a:endParaRPr lang="fr-CA" sz="1600" dirty="0"/>
          </a:p>
          <a:p>
            <a:r>
              <a:rPr lang="fr-CA" sz="1600" dirty="0" smtClean="0"/>
              <a:t>par </a:t>
            </a:r>
            <a:r>
              <a:rPr lang="fr-CA" sz="1600" dirty="0"/>
              <a:t>l’utilisation d’une pièce authentique de l’histoire militaire. </a:t>
            </a:r>
          </a:p>
          <a:p>
            <a:r>
              <a:rPr lang="fr-CA" sz="1600" dirty="0"/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5076056" y="620688"/>
          <a:ext cx="3759556" cy="5060032"/>
        </p:xfrm>
        <a:graphic>
          <a:graphicData uri="http://schemas.openxmlformats.org/presentationml/2006/ole">
            <p:oleObj spid="_x0000_s1025" name="Picture" r:id="rId5" imgW="1514856" imgH="2039112" progId="Word.Picture.8">
              <p:embed/>
            </p:oleObj>
          </a:graphicData>
        </a:graphic>
      </p:graphicFrame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251520" y="620688"/>
            <a:ext cx="46805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 smtClean="0"/>
              <a:t>Cénotaphe de l’Armistice (1924)</a:t>
            </a:r>
          </a:p>
          <a:p>
            <a:pPr algn="ctr"/>
            <a:r>
              <a:rPr lang="fr-CA" dirty="0" smtClean="0"/>
              <a:t>Place du Canada</a:t>
            </a:r>
          </a:p>
          <a:p>
            <a:r>
              <a:rPr lang="fr-CA" dirty="0" smtClean="0"/>
              <a:t> </a:t>
            </a:r>
          </a:p>
          <a:p>
            <a:r>
              <a:rPr lang="fr-CA" sz="1600" dirty="0" smtClean="0"/>
              <a:t>Suivant la fin de la Première Guerre mondiale, une commission internationale est créée pour assurer une sépulture honorable pour les soldats tués. Parmi les principes qui guident la Commission, il y a celui de ne rapatrier aucun corps, le cimetière européen symbolisant le champ d’honneur. </a:t>
            </a:r>
          </a:p>
          <a:p>
            <a:endParaRPr lang="fr-CA" sz="1600" dirty="0" smtClean="0"/>
          </a:p>
          <a:p>
            <a:r>
              <a:rPr lang="fr-CA" sz="1600" dirty="0" smtClean="0"/>
              <a:t>Cette absence des corps favorise au Canada l’érection de monument honorant la mémoire des morts. À Montréal, le choix s’est porté sur celui d’un cénotaphe dédié aux hommes et aux femmes de la cité, toutes </a:t>
            </a:r>
          </a:p>
          <a:p>
            <a:r>
              <a:rPr lang="fr-CA" sz="1600" dirty="0" smtClean="0"/>
              <a:t>origines confondues.</a:t>
            </a:r>
          </a:p>
          <a:p>
            <a:r>
              <a:rPr lang="fr-CA" sz="1600" dirty="0" smtClean="0"/>
              <a:t> </a:t>
            </a:r>
          </a:p>
          <a:p>
            <a:r>
              <a:rPr lang="fr-CA" sz="1600" dirty="0" smtClean="0"/>
              <a:t>Une nouvelle tradition est née lors </a:t>
            </a:r>
            <a:r>
              <a:rPr lang="fr-CA" sz="1600" dirty="0" smtClean="0"/>
              <a:t>de l’inauguration. </a:t>
            </a:r>
            <a:r>
              <a:rPr lang="fr-CA" sz="1600" dirty="0" smtClean="0"/>
              <a:t>Le 11 novembre 1924 à 11 h, au son du canon</a:t>
            </a:r>
            <a:r>
              <a:rPr lang="fr-CA" sz="1600" dirty="0" smtClean="0"/>
              <a:t>, train</a:t>
            </a:r>
            <a:r>
              <a:rPr lang="fr-CA" sz="1600" dirty="0" smtClean="0"/>
              <a:t>, tramways, voitures et activités dans les bureaux, </a:t>
            </a:r>
          </a:p>
          <a:p>
            <a:r>
              <a:rPr lang="fr-CA" sz="1600" dirty="0" smtClean="0"/>
              <a:t>les usines, les magasins </a:t>
            </a:r>
            <a:r>
              <a:rPr lang="fr-CA" sz="1600" dirty="0" smtClean="0"/>
              <a:t>s’immobilisent afin </a:t>
            </a:r>
            <a:r>
              <a:rPr lang="fr-CA" sz="1600" dirty="0" smtClean="0"/>
              <a:t>d’observer deux minutes de silence.</a:t>
            </a:r>
            <a:endParaRPr lang="fr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iane Joly\Documents\Clients\Ville de Montréal\Projet CENTRE-VILLE MODERNE\DOSSIERS\John A. MacDonald\Dossier MacDonald\haut-relief 2 sud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 l="26200" t="4851" r="15000" b="29000"/>
          <a:stretch>
            <a:fillRect/>
          </a:stretch>
        </p:blipFill>
        <p:spPr bwMode="auto">
          <a:xfrm>
            <a:off x="251520" y="5085184"/>
            <a:ext cx="1056117" cy="1584176"/>
          </a:xfrm>
          <a:prstGeom prst="rect">
            <a:avLst/>
          </a:prstGeom>
          <a:noFill/>
        </p:spPr>
      </p:pic>
      <p:pic>
        <p:nvPicPr>
          <p:cNvPr id="22531" name="Picture 3" descr="C:\Users\Diane Joly\Documents\Clients\Ville de Montréal\Projet CENTRE-VILLE MODERNE\DOSSIERS\John A. MacDonald\Dossier MacDonald\IMAGE 4 MACDONALD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 r="11803"/>
          <a:stretch>
            <a:fillRect/>
          </a:stretch>
        </p:blipFill>
        <p:spPr bwMode="auto">
          <a:xfrm>
            <a:off x="1331640" y="5085184"/>
            <a:ext cx="1008112" cy="1556792"/>
          </a:xfrm>
          <a:prstGeom prst="rect">
            <a:avLst/>
          </a:prstGeom>
          <a:noFill/>
        </p:spPr>
      </p:pic>
      <p:pic>
        <p:nvPicPr>
          <p:cNvPr id="22533" name="Picture 5" descr="C:\Users\Diane Joly\Documents\Clients\Ville de Montréal\Projet CENTRE-VILLE MODERNE\DOSSIERS\John A. MacDonald\Dossier MacDonald\IMAGE 7 MACDONALD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10597" t="5901" r="22186" b="9051"/>
          <a:stretch>
            <a:fillRect/>
          </a:stretch>
        </p:blipFill>
        <p:spPr bwMode="auto">
          <a:xfrm>
            <a:off x="2411760" y="5085184"/>
            <a:ext cx="1114740" cy="1556792"/>
          </a:xfrm>
          <a:prstGeom prst="rect">
            <a:avLst/>
          </a:prstGeom>
          <a:noFill/>
        </p:spPr>
      </p:pic>
      <p:pic>
        <p:nvPicPr>
          <p:cNvPr id="22534" name="Picture 6" descr="C:\Users\Diane Joly\Documents\Contribution\Article Histoire Québec\100CANON  2\IMG_0006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476672"/>
            <a:ext cx="3307296" cy="4409728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>
            <p:custDataLst>
              <p:tags r:id="rId5"/>
            </p:custDataLst>
          </p:nvPr>
        </p:nvSpPr>
        <p:spPr>
          <a:xfrm>
            <a:off x="3851920" y="764704"/>
            <a:ext cx="4824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 smtClean="0"/>
              <a:t>MacDonald</a:t>
            </a:r>
            <a:r>
              <a:rPr lang="fr-CA" b="1" dirty="0" smtClean="0"/>
              <a:t> (1895)</a:t>
            </a:r>
            <a:endParaRPr lang="fr-CA" dirty="0" smtClean="0"/>
          </a:p>
          <a:p>
            <a:r>
              <a:rPr lang="fr-CA" dirty="0" smtClean="0"/>
              <a:t>Place du Canada</a:t>
            </a:r>
          </a:p>
          <a:p>
            <a:r>
              <a:rPr lang="fr-CA" dirty="0" smtClean="0"/>
              <a:t> </a:t>
            </a:r>
            <a:endParaRPr lang="fr-CA" dirty="0" smtClean="0"/>
          </a:p>
          <a:p>
            <a:r>
              <a:rPr lang="fr-CA" sz="1600" dirty="0" smtClean="0"/>
              <a:t>Le monument est un « hommage offert par la province de Québec ». </a:t>
            </a:r>
            <a:r>
              <a:rPr lang="fr-CA" sz="1600" dirty="0" smtClean="0"/>
              <a:t> La </a:t>
            </a:r>
            <a:r>
              <a:rPr lang="fr-CA" sz="1600" dirty="0" smtClean="0"/>
              <a:t>statue en bronze doré représentant John A. </a:t>
            </a:r>
            <a:r>
              <a:rPr lang="fr-CA" sz="1600" dirty="0" err="1" smtClean="0"/>
              <a:t>MacDonald</a:t>
            </a:r>
            <a:r>
              <a:rPr lang="fr-CA" sz="1600" dirty="0" smtClean="0"/>
              <a:t> </a:t>
            </a:r>
            <a:r>
              <a:rPr lang="fr-CA" sz="1600" dirty="0" smtClean="0"/>
              <a:t>est posée </a:t>
            </a:r>
            <a:r>
              <a:rPr lang="fr-CA" sz="1600" dirty="0" smtClean="0"/>
              <a:t>sur un piédestal. Il est vêtu de sa tenue de conseiller privé et sa robe de la magistrature ornée de la Grande croix de Bath</a:t>
            </a:r>
            <a:r>
              <a:rPr lang="fr-CA" sz="1600" dirty="0" smtClean="0"/>
              <a:t>. </a:t>
            </a:r>
            <a:endParaRPr lang="fr-CA" sz="1600" dirty="0" smtClean="0"/>
          </a:p>
          <a:p>
            <a:r>
              <a:rPr lang="fr-CA" sz="1600" dirty="0" smtClean="0"/>
              <a:t> </a:t>
            </a:r>
          </a:p>
          <a:p>
            <a:r>
              <a:rPr lang="fr-CA" sz="1600" dirty="0" smtClean="0"/>
              <a:t>Le socle et le baldaquin sont en granit gris provenant de </a:t>
            </a:r>
            <a:r>
              <a:rPr lang="fr-CA" sz="1600" dirty="0" err="1" smtClean="0"/>
              <a:t>Standstead</a:t>
            </a:r>
            <a:r>
              <a:rPr lang="fr-CA" sz="1600" dirty="0" smtClean="0"/>
              <a:t> (Québec); le granit rouge clair des colonnes vient d’Aberdeen (Écosse). Les colonnes ont sans doute été profilées à St. George, Nouveau-Brunswick. Les éléments en bronze ont été coulés par la fonderie J.W.S. Singer &amp; Son de Bristol (Angleterre)</a:t>
            </a:r>
          </a:p>
          <a:p>
            <a:endParaRPr lang="fr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iane Joly\Documents\Contribution\Article Histoire Québec\100CANON  2\IMG_0025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 l="12496"/>
          <a:stretch>
            <a:fillRect/>
          </a:stretch>
        </p:blipFill>
        <p:spPr bwMode="auto">
          <a:xfrm>
            <a:off x="179512" y="620688"/>
            <a:ext cx="3875103" cy="590465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4211960" y="1052736"/>
            <a:ext cx="453650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Le Lion de Belfort (1894-1897)</a:t>
            </a:r>
            <a:endParaRPr lang="fr-CA" dirty="0" smtClean="0"/>
          </a:p>
          <a:p>
            <a:r>
              <a:rPr lang="fr-CA" dirty="0" smtClean="0"/>
              <a:t>Square Dorchester</a:t>
            </a:r>
          </a:p>
          <a:p>
            <a:r>
              <a:rPr lang="fr-CA" dirty="0" smtClean="0"/>
              <a:t> </a:t>
            </a:r>
          </a:p>
          <a:p>
            <a:r>
              <a:rPr lang="fr-CA" sz="1600" dirty="0" smtClean="0"/>
              <a:t>À </a:t>
            </a:r>
            <a:r>
              <a:rPr lang="fr-CA" sz="1600" dirty="0" smtClean="0"/>
              <a:t>coup </a:t>
            </a:r>
            <a:r>
              <a:rPr lang="fr-CA" sz="1600" dirty="0" smtClean="0"/>
              <a:t>sûr, </a:t>
            </a:r>
            <a:r>
              <a:rPr lang="fr-CA" sz="1600" dirty="0" smtClean="0"/>
              <a:t>le lion de Belfort est une référence à l’empire anglais. Il s’agit également d’une icône populaire à Montréal. Le lion fait partie des armes </a:t>
            </a:r>
            <a:r>
              <a:rPr lang="fr-CA" sz="1600" dirty="0" smtClean="0"/>
              <a:t>du </a:t>
            </a:r>
            <a:r>
              <a:rPr lang="fr-CA" sz="1600" dirty="0" smtClean="0"/>
              <a:t>Québec </a:t>
            </a:r>
            <a:r>
              <a:rPr lang="fr-CA" sz="1600" dirty="0" smtClean="0"/>
              <a:t>et du </a:t>
            </a:r>
            <a:r>
              <a:rPr lang="fr-CA" sz="1600" dirty="0" smtClean="0"/>
              <a:t>Canada. </a:t>
            </a:r>
          </a:p>
          <a:p>
            <a:r>
              <a:rPr lang="fr-CA" sz="1600" dirty="0" smtClean="0"/>
              <a:t> </a:t>
            </a:r>
          </a:p>
          <a:p>
            <a:r>
              <a:rPr lang="fr-CA" sz="1600" dirty="0" smtClean="0"/>
              <a:t>La </a:t>
            </a:r>
            <a:r>
              <a:rPr lang="fr-CA" sz="1600" dirty="0" smtClean="0"/>
              <a:t>compagnie d’assurance </a:t>
            </a:r>
            <a:r>
              <a:rPr lang="fr-CA" sz="1600" dirty="0" smtClean="0"/>
              <a:t>Sun Life, l’entreprise canadienne </a:t>
            </a:r>
            <a:r>
              <a:rPr lang="fr-CA" sz="1600" dirty="0" smtClean="0"/>
              <a:t>la plus importante à </a:t>
            </a:r>
            <a:r>
              <a:rPr lang="fr-CA" sz="1600" dirty="0" smtClean="0"/>
              <a:t>l’étranger érige ce monument – une fontaine publique – dans </a:t>
            </a:r>
            <a:r>
              <a:rPr lang="fr-CA" sz="1600" dirty="0" smtClean="0"/>
              <a:t>un lieu </a:t>
            </a:r>
            <a:r>
              <a:rPr lang="fr-CA" sz="1600" dirty="0" smtClean="0"/>
              <a:t>qui lui </a:t>
            </a:r>
            <a:r>
              <a:rPr lang="fr-CA" sz="1600" dirty="0" smtClean="0"/>
              <a:t>assure une visibilité </a:t>
            </a:r>
            <a:r>
              <a:rPr lang="fr-CA" sz="1600" dirty="0" smtClean="0"/>
              <a:t>exceptionnelle </a:t>
            </a:r>
            <a:r>
              <a:rPr lang="fr-CA" sz="1600" dirty="0" smtClean="0"/>
              <a:t>parmi la classe aisée montréalaise et </a:t>
            </a:r>
            <a:r>
              <a:rPr lang="fr-CA" sz="1600" dirty="0" smtClean="0"/>
              <a:t>étrangère.  </a:t>
            </a:r>
            <a:endParaRPr lang="fr-CA" sz="1600" dirty="0" smtClean="0"/>
          </a:p>
          <a:p>
            <a:r>
              <a:rPr lang="fr-CA" sz="1600" dirty="0" smtClean="0"/>
              <a:t> </a:t>
            </a:r>
          </a:p>
          <a:p>
            <a:r>
              <a:rPr lang="fr-CA" sz="1600" dirty="0" smtClean="0"/>
              <a:t>L’entreprise </a:t>
            </a:r>
            <a:r>
              <a:rPr lang="fr-CA" sz="1600" dirty="0" smtClean="0"/>
              <a:t>montre ainsi qu’elle aime prendre soin de ses clients.</a:t>
            </a:r>
            <a:endParaRPr lang="fr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iane Joly\Documents\Contribution\Article Journal militaire canadien\Photos Journal militaire\heros_guerre_boers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 l="18132" t="15602" r="18132"/>
          <a:stretch>
            <a:fillRect/>
          </a:stretch>
        </p:blipFill>
        <p:spPr bwMode="auto">
          <a:xfrm>
            <a:off x="251520" y="332656"/>
            <a:ext cx="3913090" cy="4608512"/>
          </a:xfrm>
          <a:prstGeom prst="rect">
            <a:avLst/>
          </a:prstGeom>
          <a:noFill/>
        </p:spPr>
      </p:pic>
      <p:pic>
        <p:nvPicPr>
          <p:cNvPr id="21507" name="Picture 3" descr="C:\Users\Diane Joly\Documents\Contribution\Article Journal militaire canadien\Journal militaire canadien\100CANON\monument_boers_plan_rapproche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 l="23261" r="17887" b="33070"/>
          <a:stretch>
            <a:fillRect/>
          </a:stretch>
        </p:blipFill>
        <p:spPr bwMode="auto">
          <a:xfrm>
            <a:off x="251520" y="5013176"/>
            <a:ext cx="1857310" cy="1584176"/>
          </a:xfrm>
          <a:prstGeom prst="rect">
            <a:avLst/>
          </a:prstGeom>
          <a:noFill/>
        </p:spPr>
      </p:pic>
      <p:pic>
        <p:nvPicPr>
          <p:cNvPr id="21508" name="Picture 4" descr="C:\Users\Diane Joly\Documents\Clients\Ville de Montréal\Projet CENTRE-VILLE MODERNE\DOSSIERS\Guerre de Boers\Dossier héros boers\IMAGE 7 BOERS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9" y="4941168"/>
            <a:ext cx="2016224" cy="170080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4499992" y="764704"/>
            <a:ext cx="41764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Monument aux héros de la guerre des Boers (1907) </a:t>
            </a:r>
            <a:r>
              <a:rPr lang="fr-CA" dirty="0" smtClean="0"/>
              <a:t>Square Dorchester</a:t>
            </a:r>
          </a:p>
          <a:p>
            <a:r>
              <a:rPr lang="fr-CA" dirty="0" smtClean="0"/>
              <a:t> </a:t>
            </a:r>
          </a:p>
          <a:p>
            <a:r>
              <a:rPr lang="fr-CA" sz="1600" dirty="0" smtClean="0"/>
              <a:t>Le monument souligne à la fois l’héroïsme des soldats canadiens et l’engagement impérialiste de Lord Strathcona qui leva un régiment de cavalerie pendant le conflit. C’est le premier et seul </a:t>
            </a:r>
            <a:r>
              <a:rPr lang="fr-CA" sz="1600" dirty="0" smtClean="0"/>
              <a:t>monument équestre </a:t>
            </a:r>
            <a:r>
              <a:rPr lang="fr-CA" sz="1600" dirty="0" smtClean="0"/>
              <a:t>à Montréal et l’un des rares au Canada. La monumentalité et l’éclectisme des formes dévoilent l’influence de l’esthétisme britannique dans la société montréalaise du XIX</a:t>
            </a:r>
            <a:r>
              <a:rPr lang="fr-CA" sz="1600" baseline="30000" dirty="0" smtClean="0"/>
              <a:t>e</a:t>
            </a:r>
            <a:r>
              <a:rPr lang="fr-CA" sz="1600" dirty="0" smtClean="0"/>
              <a:t> siècle tandis que les riches matériaux révèlent qu’il est érigé par la classe aisée. </a:t>
            </a:r>
          </a:p>
          <a:p>
            <a:r>
              <a:rPr lang="fr-CA" sz="1600" dirty="0" smtClean="0"/>
              <a:t> </a:t>
            </a:r>
          </a:p>
          <a:p>
            <a:r>
              <a:rPr lang="fr-CA" sz="1600" dirty="0" smtClean="0"/>
              <a:t>La guerre des Boers (1899-1902) souligne la première participation canadienne du Dominion dans un conflit armé </a:t>
            </a:r>
            <a:r>
              <a:rPr lang="fr-CA" sz="1600" dirty="0" smtClean="0"/>
              <a:t>outre-mer</a:t>
            </a:r>
            <a:endParaRPr lang="fr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iane Joly\Documents\Clients\Ville de Montréal\Projet CENTRE-VILLE MODERNE\DOSSIERS\Robert Burns\Dossier Robert Burns\IMAGE 2 BURNS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88640"/>
            <a:ext cx="3659648" cy="666936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395536" y="692696"/>
            <a:ext cx="482453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Monument à Robert Burns (1930)</a:t>
            </a:r>
            <a:endParaRPr lang="fr-CA" dirty="0" smtClean="0"/>
          </a:p>
          <a:p>
            <a:r>
              <a:rPr lang="fr-CA" dirty="0" smtClean="0"/>
              <a:t>Square Dorchester</a:t>
            </a:r>
          </a:p>
          <a:p>
            <a:r>
              <a:rPr lang="fr-CA" dirty="0" smtClean="0"/>
              <a:t> </a:t>
            </a:r>
          </a:p>
          <a:p>
            <a:r>
              <a:rPr lang="fr-CA" sz="1600" dirty="0" smtClean="0"/>
              <a:t>Au début du XX</a:t>
            </a:r>
            <a:r>
              <a:rPr lang="fr-CA" sz="1600" baseline="30000" dirty="0" smtClean="0"/>
              <a:t>e</a:t>
            </a:r>
            <a:r>
              <a:rPr lang="fr-CA" sz="1600" dirty="0" smtClean="0"/>
              <a:t> siècle, un mouvement international s’organise afin d’ériger des monuments dédiés aux valeurs universelles de l’œuvre de Robert Bruns. En 1906 à Montréal, on demande la permission d’élever un monument au square Dominion. Le projet n’a pas de suite jusqu’en 1930</a:t>
            </a:r>
            <a:r>
              <a:rPr lang="fr-CA" sz="1600" dirty="0" smtClean="0"/>
              <a:t>. Il </a:t>
            </a:r>
            <a:r>
              <a:rPr lang="fr-CA" sz="1600" dirty="0" smtClean="0"/>
              <a:t>s’agit d’une activité de la communauté écossaise de Montréal. </a:t>
            </a:r>
            <a:r>
              <a:rPr lang="fr-CA" sz="1600" dirty="0" smtClean="0"/>
              <a:t> </a:t>
            </a:r>
            <a:endParaRPr lang="fr-CA" sz="1600" dirty="0" smtClean="0"/>
          </a:p>
          <a:p>
            <a:r>
              <a:rPr lang="fr-CA" sz="1600" dirty="0" smtClean="0"/>
              <a:t> </a:t>
            </a:r>
          </a:p>
          <a:p>
            <a:r>
              <a:rPr lang="fr-CA" sz="1600" dirty="0" smtClean="0"/>
              <a:t>En 1856, lors du 100</a:t>
            </a:r>
            <a:r>
              <a:rPr lang="fr-CA" sz="1600" baseline="30000" dirty="0" smtClean="0"/>
              <a:t>e</a:t>
            </a:r>
            <a:r>
              <a:rPr lang="fr-CA" sz="1600" dirty="0" smtClean="0"/>
              <a:t> anniversaire de sa naissance, un peu partout dans le monde, et à Montréal au marché Bonsecours, des Écossais se retrouvent autour d’un repas pour se rappeler </a:t>
            </a:r>
            <a:r>
              <a:rPr lang="fr-CA" sz="1600" dirty="0" smtClean="0"/>
              <a:t>Robert </a:t>
            </a:r>
            <a:r>
              <a:rPr lang="fr-CA" sz="1600" dirty="0" smtClean="0"/>
              <a:t>Burns</a:t>
            </a:r>
            <a:r>
              <a:rPr lang="fr-CA" sz="1600" dirty="0" smtClean="0"/>
              <a:t>, une activité encore en vigueur autour du 25 janvier. </a:t>
            </a:r>
            <a:endParaRPr lang="fr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iane Joly\Documents\Contribution\Article Histoire Québec\100CANON  2\IMG_002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92696"/>
            <a:ext cx="4083918" cy="544522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>
            <p:custDataLst>
              <p:tags r:id="rId2"/>
            </p:custDataLst>
          </p:nvPr>
        </p:nvSpPr>
        <p:spPr>
          <a:xfrm>
            <a:off x="323528" y="764704"/>
            <a:ext cx="42484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/>
              <a:t>Wilfrid Laurier (1953)</a:t>
            </a:r>
            <a:endParaRPr lang="fr-CA" dirty="0" smtClean="0"/>
          </a:p>
          <a:p>
            <a:r>
              <a:rPr lang="fr-CA" dirty="0" smtClean="0"/>
              <a:t>Square Dorchester </a:t>
            </a:r>
          </a:p>
          <a:p>
            <a:r>
              <a:rPr lang="fr-CA" dirty="0" smtClean="0"/>
              <a:t> </a:t>
            </a:r>
          </a:p>
          <a:p>
            <a:r>
              <a:rPr lang="fr-CA" sz="1600" dirty="0" smtClean="0"/>
              <a:t>Une statue de </a:t>
            </a:r>
            <a:r>
              <a:rPr lang="fr-CA" sz="1600" dirty="0" smtClean="0"/>
              <a:t>bronze de </a:t>
            </a:r>
            <a:r>
              <a:rPr lang="fr-CA" sz="1600" dirty="0" smtClean="0"/>
              <a:t>Wilfrid Laurier occupe la partie centrale du mur. Il porte des habits de travail rattachés sa tâche.</a:t>
            </a:r>
          </a:p>
          <a:p>
            <a:r>
              <a:rPr lang="fr-CA" sz="1600" dirty="0" smtClean="0"/>
              <a:t> </a:t>
            </a:r>
          </a:p>
          <a:p>
            <a:r>
              <a:rPr lang="fr-CA" sz="1600" dirty="0" smtClean="0"/>
              <a:t>À l’arrière du mur, deux </a:t>
            </a:r>
            <a:r>
              <a:rPr lang="fr-CA" sz="1600" dirty="0" smtClean="0"/>
              <a:t>érables sont gravés </a:t>
            </a:r>
            <a:r>
              <a:rPr lang="fr-CA" sz="1600" dirty="0" smtClean="0"/>
              <a:t>dans le granit. Leurs feuilles se fondent l’une dans l’autre. À l’avant, un jeune homme représente </a:t>
            </a:r>
            <a:r>
              <a:rPr lang="fr-CA" sz="1600" dirty="0" smtClean="0"/>
              <a:t>l’Ouest </a:t>
            </a:r>
            <a:r>
              <a:rPr lang="fr-CA" sz="1600" dirty="0" smtClean="0"/>
              <a:t>du pays tandis qu’une jeune fille symbolise l’Est</a:t>
            </a:r>
            <a:r>
              <a:rPr lang="fr-CA" sz="1600" dirty="0" smtClean="0"/>
              <a:t>. </a:t>
            </a:r>
            <a:endParaRPr lang="fr-CA" sz="1600" dirty="0" smtClean="0"/>
          </a:p>
          <a:p>
            <a:r>
              <a:rPr lang="fr-CA" sz="1600" dirty="0" smtClean="0"/>
              <a:t> </a:t>
            </a:r>
          </a:p>
          <a:p>
            <a:r>
              <a:rPr lang="fr-CA" sz="1600" dirty="0" smtClean="0"/>
              <a:t>Le socle est ceinturé par des feuilles de lys, de chardons écossais, de roses anglaises et de trèfles irlandais représentant les quatre nations fondatrices du Canada. </a:t>
            </a:r>
            <a:r>
              <a:rPr lang="fr-CA" sz="1600" dirty="0" smtClean="0"/>
              <a:t> </a:t>
            </a:r>
            <a:endParaRPr lang="fr-CA" sz="1600" dirty="0" smtClean="0"/>
          </a:p>
          <a:p>
            <a:r>
              <a:rPr lang="fr-CA" sz="1600" dirty="0" smtClean="0"/>
              <a:t> </a:t>
            </a:r>
          </a:p>
          <a:p>
            <a:r>
              <a:rPr lang="fr-CA" sz="1600" dirty="0" smtClean="0"/>
              <a:t>De faible hauteur et démocratique, la statue se détache de la manière usuelle d’élever des monuments commémoratifs. </a:t>
            </a:r>
            <a:endParaRPr lang="fr-CA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140</Words>
  <Application>Microsoft Office PowerPoint</Application>
  <PresentationFormat>Affichage à l'écran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Thème Office</vt:lpstr>
      <vt:lpstr>Picture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anonyme</dc:creator>
  <cp:lastModifiedBy>anonyme</cp:lastModifiedBy>
  <cp:revision>73</cp:revision>
  <dcterms:created xsi:type="dcterms:W3CDTF">2016-11-07T01:08:26Z</dcterms:created>
  <dcterms:modified xsi:type="dcterms:W3CDTF">2016-11-09T13:30:20Z</dcterms:modified>
</cp:coreProperties>
</file>